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36" r:id="rId2"/>
    <p:sldId id="354" r:id="rId3"/>
    <p:sldId id="356" r:id="rId4"/>
    <p:sldId id="358" r:id="rId5"/>
    <p:sldId id="357" r:id="rId6"/>
    <p:sldId id="365" r:id="rId7"/>
    <p:sldId id="359" r:id="rId8"/>
    <p:sldId id="360" r:id="rId9"/>
    <p:sldId id="361" r:id="rId10"/>
    <p:sldId id="366" r:id="rId11"/>
    <p:sldId id="363" r:id="rId12"/>
    <p:sldId id="364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30"/>
    <a:srgbClr val="009900"/>
    <a:srgbClr val="184EE6"/>
    <a:srgbClr val="0037DB"/>
    <a:srgbClr val="1EA820"/>
    <a:srgbClr val="F8F5E6"/>
    <a:srgbClr val="FFFF79"/>
    <a:srgbClr val="F9F800"/>
    <a:srgbClr val="EC7E06"/>
    <a:srgbClr val="9EE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7" autoAdjust="0"/>
    <p:restoredTop sz="94702" autoAdjust="0"/>
  </p:normalViewPr>
  <p:slideViewPr>
    <p:cSldViewPr>
      <p:cViewPr varScale="1">
        <p:scale>
          <a:sx n="80" d="100"/>
          <a:sy n="80" d="100"/>
        </p:scale>
        <p:origin x="-18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28.3.2017.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400"/>
            </a:lvl3pPr>
            <a:lvl4pPr>
              <a:buFont typeface="Calibri" pitchFamily="34" charset="0"/>
              <a:buChar char="–"/>
              <a:defRPr sz="2400"/>
            </a:lvl4pPr>
            <a:lvl5pPr>
              <a:buFont typeface="Calibri" pitchFamily="34" charset="0"/>
              <a:buChar char="–"/>
              <a:defRPr sz="24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28.3.2017.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9.wdp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3528" y="5517232"/>
            <a:ext cx="8196342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hr-HR" sz="5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Kvarner – priobalje i otoci</a:t>
            </a:r>
            <a:endParaRPr lang="hr-HR" sz="54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54878" y="6240162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200" dirty="0" smtClean="0"/>
              <a:t>Turistička geografija</a:t>
            </a:r>
            <a:endParaRPr lang="hr-HR" sz="2200" dirty="0"/>
          </a:p>
        </p:txBody>
      </p:sp>
      <p:pic>
        <p:nvPicPr>
          <p:cNvPr id="2058" name="Picture 10" descr="https://www.parentium.com/clanci/data/44/4/44467/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15832" r="28399" b="12581"/>
          <a:stretch/>
        </p:blipFill>
        <p:spPr bwMode="auto">
          <a:xfrm>
            <a:off x="2706606" y="1484784"/>
            <a:ext cx="3881618" cy="40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5" t="3427" r="34013" b="67517"/>
          <a:stretch/>
        </p:blipFill>
        <p:spPr bwMode="auto">
          <a:xfrm>
            <a:off x="251520" y="101598"/>
            <a:ext cx="1852551" cy="17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8" t="3325" r="6740" b="67517"/>
          <a:stretch/>
        </p:blipFill>
        <p:spPr bwMode="auto">
          <a:xfrm>
            <a:off x="1927361" y="101598"/>
            <a:ext cx="1852551" cy="171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8" t="67490" r="65390" b="3453"/>
          <a:stretch/>
        </p:blipFill>
        <p:spPr bwMode="auto">
          <a:xfrm>
            <a:off x="5148064" y="101598"/>
            <a:ext cx="1852551" cy="17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6" t="67490" r="33292" b="3453"/>
          <a:stretch/>
        </p:blipFill>
        <p:spPr bwMode="auto">
          <a:xfrm>
            <a:off x="7055929" y="101598"/>
            <a:ext cx="1992444" cy="17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28" t="36888" r="9134" b="32415"/>
          <a:stretch/>
        </p:blipFill>
        <p:spPr bwMode="auto">
          <a:xfrm>
            <a:off x="221634" y="1930668"/>
            <a:ext cx="1407886" cy="18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82" t="68031" r="8030" b="1974"/>
          <a:stretch/>
        </p:blipFill>
        <p:spPr bwMode="auto">
          <a:xfrm>
            <a:off x="7257143" y="1971799"/>
            <a:ext cx="1451429" cy="17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68" t="36808" r="38763" b="33758"/>
          <a:stretch/>
        </p:blipFill>
        <p:spPr bwMode="auto">
          <a:xfrm>
            <a:off x="6876256" y="3626987"/>
            <a:ext cx="1262728" cy="17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www.designboom.com/cms/images/fiona005/kvarner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5" t="37747" r="68176" b="33758"/>
          <a:stretch/>
        </p:blipFill>
        <p:spPr bwMode="auto">
          <a:xfrm>
            <a:off x="1043608" y="3730980"/>
            <a:ext cx="1529806" cy="16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59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47864" y="2880488"/>
            <a:ext cx="5715000" cy="3876676"/>
            <a:chOff x="3347864" y="2880488"/>
            <a:chExt cx="5715000" cy="3876676"/>
          </a:xfrm>
        </p:grpSpPr>
        <p:pic>
          <p:nvPicPr>
            <p:cNvPr id="5124" name="Picture 4" descr="http://www.adriaclub.co.uk/userFiles/upload/images/temp/destinacije/kvarner/novi-vinodolski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2880488"/>
              <a:ext cx="5715000" cy="387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347864" y="6469132"/>
              <a:ext cx="162286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Novi Vinodolski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7711" y="82150"/>
            <a:ext cx="5246377" cy="3495400"/>
            <a:chOff x="4355976" y="226166"/>
            <a:chExt cx="5246377" cy="3495400"/>
          </a:xfrm>
        </p:grpSpPr>
        <p:pic>
          <p:nvPicPr>
            <p:cNvPr id="11" name="Picture 2" descr="http://travelino.itravelsoftware.com/fotografije_itravel/d_49/14_634741003540970000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226166"/>
              <a:ext cx="5246377" cy="3495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355976" y="3433534"/>
              <a:ext cx="69222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Selce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073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29" r="5163"/>
          <a:stretch/>
        </p:blipFill>
        <p:spPr bwMode="auto">
          <a:xfrm>
            <a:off x="4349051" y="0"/>
            <a:ext cx="4794949" cy="6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4519789" y="39473"/>
            <a:ext cx="4823464" cy="6821749"/>
          </a:xfrm>
          <a:custGeom>
            <a:avLst/>
            <a:gdLst>
              <a:gd name="connsiteX0" fmla="*/ 511225 w 4507479"/>
              <a:gd name="connsiteY0" fmla="*/ 1810520 h 6374856"/>
              <a:gd name="connsiteX1" fmla="*/ 391482 w 4507479"/>
              <a:gd name="connsiteY1" fmla="*/ 1298891 h 6374856"/>
              <a:gd name="connsiteX2" fmla="*/ 543882 w 4507479"/>
              <a:gd name="connsiteY2" fmla="*/ 634863 h 6374856"/>
              <a:gd name="connsiteX3" fmla="*/ 783368 w 4507479"/>
              <a:gd name="connsiteY3" fmla="*/ 90577 h 6374856"/>
              <a:gd name="connsiteX4" fmla="*/ 1501825 w 4507479"/>
              <a:gd name="connsiteY4" fmla="*/ 25263 h 6374856"/>
              <a:gd name="connsiteX5" fmla="*/ 1850168 w 4507479"/>
              <a:gd name="connsiteY5" fmla="*/ 351834 h 6374856"/>
              <a:gd name="connsiteX6" fmla="*/ 2340025 w 4507479"/>
              <a:gd name="connsiteY6" fmla="*/ 765491 h 6374856"/>
              <a:gd name="connsiteX7" fmla="*/ 2906082 w 4507479"/>
              <a:gd name="connsiteY7" fmla="*/ 1375091 h 6374856"/>
              <a:gd name="connsiteX8" fmla="*/ 3417711 w 4507479"/>
              <a:gd name="connsiteY8" fmla="*/ 1701663 h 6374856"/>
              <a:gd name="connsiteX9" fmla="*/ 3733397 w 4507479"/>
              <a:gd name="connsiteY9" fmla="*/ 2322148 h 6374856"/>
              <a:gd name="connsiteX10" fmla="*/ 3776940 w 4507479"/>
              <a:gd name="connsiteY10" fmla="*/ 2757577 h 6374856"/>
              <a:gd name="connsiteX11" fmla="*/ 3668082 w 4507479"/>
              <a:gd name="connsiteY11" fmla="*/ 3443377 h 6374856"/>
              <a:gd name="connsiteX12" fmla="*/ 3635425 w 4507479"/>
              <a:gd name="connsiteY12" fmla="*/ 4107405 h 6374856"/>
              <a:gd name="connsiteX13" fmla="*/ 3842254 w 4507479"/>
              <a:gd name="connsiteY13" fmla="*/ 4727891 h 6374856"/>
              <a:gd name="connsiteX14" fmla="*/ 4114397 w 4507479"/>
              <a:gd name="connsiteY14" fmla="*/ 5206863 h 6374856"/>
              <a:gd name="connsiteX15" fmla="*/ 4506282 w 4507479"/>
              <a:gd name="connsiteY15" fmla="*/ 5674948 h 6374856"/>
              <a:gd name="connsiteX16" fmla="*/ 4223254 w 4507479"/>
              <a:gd name="connsiteY16" fmla="*/ 5631405 h 6374856"/>
              <a:gd name="connsiteX17" fmla="*/ 3853140 w 4507479"/>
              <a:gd name="connsiteY17" fmla="*/ 5217748 h 6374856"/>
              <a:gd name="connsiteX18" fmla="*/ 3428597 w 4507479"/>
              <a:gd name="connsiteY18" fmla="*/ 4804091 h 6374856"/>
              <a:gd name="connsiteX19" fmla="*/ 2840768 w 4507479"/>
              <a:gd name="connsiteY19" fmla="*/ 4390434 h 6374856"/>
              <a:gd name="connsiteX20" fmla="*/ 2405340 w 4507479"/>
              <a:gd name="connsiteY20" fmla="*/ 4640805 h 6374856"/>
              <a:gd name="connsiteX21" fmla="*/ 2503311 w 4507479"/>
              <a:gd name="connsiteY21" fmla="*/ 5021805 h 6374856"/>
              <a:gd name="connsiteX22" fmla="*/ 2655711 w 4507479"/>
              <a:gd name="connsiteY22" fmla="*/ 5674948 h 6374856"/>
              <a:gd name="connsiteX23" fmla="*/ 2111425 w 4507479"/>
              <a:gd name="connsiteY23" fmla="*/ 6317205 h 6374856"/>
              <a:gd name="connsiteX24" fmla="*/ 1850168 w 4507479"/>
              <a:gd name="connsiteY24" fmla="*/ 6328091 h 6374856"/>
              <a:gd name="connsiteX25" fmla="*/ 1207911 w 4507479"/>
              <a:gd name="connsiteY25" fmla="*/ 6175691 h 6374856"/>
              <a:gd name="connsiteX26" fmla="*/ 522111 w 4507479"/>
              <a:gd name="connsiteY26" fmla="*/ 6012405 h 6374856"/>
              <a:gd name="connsiteX27" fmla="*/ 162882 w 4507479"/>
              <a:gd name="connsiteY27" fmla="*/ 5457234 h 6374856"/>
              <a:gd name="connsiteX28" fmla="*/ 10482 w 4507479"/>
              <a:gd name="connsiteY28" fmla="*/ 4651691 h 6374856"/>
              <a:gd name="connsiteX29" fmla="*/ 32254 w 4507479"/>
              <a:gd name="connsiteY29" fmla="*/ 3911463 h 6374856"/>
              <a:gd name="connsiteX30" fmla="*/ 184654 w 4507479"/>
              <a:gd name="connsiteY30" fmla="*/ 3486920 h 6374856"/>
              <a:gd name="connsiteX31" fmla="*/ 532997 w 4507479"/>
              <a:gd name="connsiteY31" fmla="*/ 2572520 h 6374856"/>
              <a:gd name="connsiteX32" fmla="*/ 511225 w 4507479"/>
              <a:gd name="connsiteY32" fmla="*/ 1810520 h 63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07479" h="6374856">
                <a:moveTo>
                  <a:pt x="511225" y="1810520"/>
                </a:moveTo>
                <a:cubicBezTo>
                  <a:pt x="487639" y="1598248"/>
                  <a:pt x="386039" y="1494834"/>
                  <a:pt x="391482" y="1298891"/>
                </a:cubicBezTo>
                <a:cubicBezTo>
                  <a:pt x="396925" y="1102948"/>
                  <a:pt x="478568" y="836249"/>
                  <a:pt x="543882" y="634863"/>
                </a:cubicBezTo>
                <a:cubicBezTo>
                  <a:pt x="609196" y="433477"/>
                  <a:pt x="623711" y="192177"/>
                  <a:pt x="783368" y="90577"/>
                </a:cubicBezTo>
                <a:cubicBezTo>
                  <a:pt x="943025" y="-11023"/>
                  <a:pt x="1324025" y="-18280"/>
                  <a:pt x="1501825" y="25263"/>
                </a:cubicBezTo>
                <a:cubicBezTo>
                  <a:pt x="1679625" y="68806"/>
                  <a:pt x="1710468" y="228463"/>
                  <a:pt x="1850168" y="351834"/>
                </a:cubicBezTo>
                <a:cubicBezTo>
                  <a:pt x="1989868" y="475205"/>
                  <a:pt x="2164039" y="594948"/>
                  <a:pt x="2340025" y="765491"/>
                </a:cubicBezTo>
                <a:cubicBezTo>
                  <a:pt x="2516011" y="936034"/>
                  <a:pt x="2726468" y="1219062"/>
                  <a:pt x="2906082" y="1375091"/>
                </a:cubicBezTo>
                <a:cubicBezTo>
                  <a:pt x="3085696" y="1531120"/>
                  <a:pt x="3279825" y="1543820"/>
                  <a:pt x="3417711" y="1701663"/>
                </a:cubicBezTo>
                <a:cubicBezTo>
                  <a:pt x="3555597" y="1859506"/>
                  <a:pt x="3673526" y="2146162"/>
                  <a:pt x="3733397" y="2322148"/>
                </a:cubicBezTo>
                <a:cubicBezTo>
                  <a:pt x="3793268" y="2498134"/>
                  <a:pt x="3787826" y="2570706"/>
                  <a:pt x="3776940" y="2757577"/>
                </a:cubicBezTo>
                <a:cubicBezTo>
                  <a:pt x="3766054" y="2944449"/>
                  <a:pt x="3691668" y="3218406"/>
                  <a:pt x="3668082" y="3443377"/>
                </a:cubicBezTo>
                <a:cubicBezTo>
                  <a:pt x="3644496" y="3668348"/>
                  <a:pt x="3606396" y="3893319"/>
                  <a:pt x="3635425" y="4107405"/>
                </a:cubicBezTo>
                <a:cubicBezTo>
                  <a:pt x="3664454" y="4321491"/>
                  <a:pt x="3762425" y="4544648"/>
                  <a:pt x="3842254" y="4727891"/>
                </a:cubicBezTo>
                <a:cubicBezTo>
                  <a:pt x="3922083" y="4911134"/>
                  <a:pt x="4003726" y="5049020"/>
                  <a:pt x="4114397" y="5206863"/>
                </a:cubicBezTo>
                <a:cubicBezTo>
                  <a:pt x="4225068" y="5364706"/>
                  <a:pt x="4488139" y="5604191"/>
                  <a:pt x="4506282" y="5674948"/>
                </a:cubicBezTo>
                <a:cubicBezTo>
                  <a:pt x="4524425" y="5745705"/>
                  <a:pt x="4332111" y="5707605"/>
                  <a:pt x="4223254" y="5631405"/>
                </a:cubicBezTo>
                <a:cubicBezTo>
                  <a:pt x="4114397" y="5555205"/>
                  <a:pt x="3985583" y="5355634"/>
                  <a:pt x="3853140" y="5217748"/>
                </a:cubicBezTo>
                <a:cubicBezTo>
                  <a:pt x="3720697" y="5079862"/>
                  <a:pt x="3597326" y="4941977"/>
                  <a:pt x="3428597" y="4804091"/>
                </a:cubicBezTo>
                <a:cubicBezTo>
                  <a:pt x="3259868" y="4666205"/>
                  <a:pt x="3011311" y="4417648"/>
                  <a:pt x="2840768" y="4390434"/>
                </a:cubicBezTo>
                <a:cubicBezTo>
                  <a:pt x="2670225" y="4363220"/>
                  <a:pt x="2461583" y="4535577"/>
                  <a:pt x="2405340" y="4640805"/>
                </a:cubicBezTo>
                <a:cubicBezTo>
                  <a:pt x="2349097" y="4746033"/>
                  <a:pt x="2461583" y="4849448"/>
                  <a:pt x="2503311" y="5021805"/>
                </a:cubicBezTo>
                <a:cubicBezTo>
                  <a:pt x="2545039" y="5194162"/>
                  <a:pt x="2721025" y="5459048"/>
                  <a:pt x="2655711" y="5674948"/>
                </a:cubicBezTo>
                <a:cubicBezTo>
                  <a:pt x="2590397" y="5890848"/>
                  <a:pt x="2245682" y="6208348"/>
                  <a:pt x="2111425" y="6317205"/>
                </a:cubicBezTo>
                <a:cubicBezTo>
                  <a:pt x="1977168" y="6426062"/>
                  <a:pt x="2000754" y="6351677"/>
                  <a:pt x="1850168" y="6328091"/>
                </a:cubicBezTo>
                <a:cubicBezTo>
                  <a:pt x="1699582" y="6304505"/>
                  <a:pt x="1207911" y="6175691"/>
                  <a:pt x="1207911" y="6175691"/>
                </a:cubicBezTo>
                <a:cubicBezTo>
                  <a:pt x="986568" y="6123077"/>
                  <a:pt x="696282" y="6132148"/>
                  <a:pt x="522111" y="6012405"/>
                </a:cubicBezTo>
                <a:cubicBezTo>
                  <a:pt x="347940" y="5892662"/>
                  <a:pt x="248153" y="5684020"/>
                  <a:pt x="162882" y="5457234"/>
                </a:cubicBezTo>
                <a:cubicBezTo>
                  <a:pt x="77610" y="5230448"/>
                  <a:pt x="32253" y="4909320"/>
                  <a:pt x="10482" y="4651691"/>
                </a:cubicBezTo>
                <a:cubicBezTo>
                  <a:pt x="-11289" y="4394063"/>
                  <a:pt x="3225" y="4105592"/>
                  <a:pt x="32254" y="3911463"/>
                </a:cubicBezTo>
                <a:cubicBezTo>
                  <a:pt x="61283" y="3717335"/>
                  <a:pt x="101197" y="3710077"/>
                  <a:pt x="184654" y="3486920"/>
                </a:cubicBezTo>
                <a:cubicBezTo>
                  <a:pt x="268111" y="3263763"/>
                  <a:pt x="474940" y="2853734"/>
                  <a:pt x="532997" y="2572520"/>
                </a:cubicBezTo>
                <a:cubicBezTo>
                  <a:pt x="591054" y="2291306"/>
                  <a:pt x="534811" y="2022792"/>
                  <a:pt x="511225" y="181052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4216475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 kvarnerske otoke ubrajamo </a:t>
            </a:r>
            <a:br>
              <a:rPr lang="hr-HR" altLang="sr-Latn-RS" sz="2200" dirty="0" smtClean="0"/>
            </a:br>
            <a:r>
              <a:rPr lang="hr-HR" altLang="sr-Latn-RS" sz="2200" b="1" dirty="0" smtClean="0">
                <a:solidFill>
                  <a:srgbClr val="FF0000"/>
                </a:solidFill>
              </a:rPr>
              <a:t>4</a:t>
            </a:r>
            <a:r>
              <a:rPr lang="hr-HR" altLang="sr-Latn-RS" sz="2200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velika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(Cres, Krk, Lošinj i Rab)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niz manjih otoka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koji ih okružuju </a:t>
            </a:r>
            <a:r>
              <a:rPr lang="hr-HR" altLang="sr-Latn-RS" sz="2200" i="1" dirty="0" smtClean="0"/>
              <a:t>(Unije, Susak, Ilovik, </a:t>
            </a:r>
            <a:r>
              <a:rPr lang="hr-HR" altLang="sr-Latn-RS" sz="2200" i="1" dirty="0" err="1" smtClean="0"/>
              <a:t>Zeća</a:t>
            </a:r>
            <a:r>
              <a:rPr lang="hr-HR" altLang="sr-Latn-RS" sz="2200" i="1" dirty="0" smtClean="0"/>
              <a:t>, </a:t>
            </a:r>
            <a:r>
              <a:rPr lang="hr-HR" altLang="sr-Latn-RS" sz="2200" i="1" dirty="0" err="1" smtClean="0"/>
              <a:t>Plavnik</a:t>
            </a:r>
            <a:r>
              <a:rPr lang="hr-HR" altLang="sr-Latn-RS" sz="2200" i="1" dirty="0" smtClean="0"/>
              <a:t>…)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obale strme i kamene, s rijetkim žalima 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vegetacija oskudna </a:t>
            </a:r>
            <a:r>
              <a:rPr lang="hr-HR" altLang="sr-Latn-RS" sz="2200" dirty="0" smtClean="0"/>
              <a:t>na istočnim obalama (radi bure), dok su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unutrašnjost i zapadna obala šumovite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slabije naseljene </a:t>
            </a:r>
            <a:r>
              <a:rPr lang="hr-HR" altLang="sr-Latn-RS" sz="2200" dirty="0" smtClean="0"/>
              <a:t>sjeveroistočne obale otoka (radi bure)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otoci dobro povezani trajektima s kopnom, a Krk s mostom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Kvarnerski otoci</a:t>
            </a:r>
          </a:p>
        </p:txBody>
      </p:sp>
    </p:spTree>
    <p:extLst>
      <p:ext uri="{BB962C8B-B14F-4D97-AF65-F5344CB8AC3E}">
        <p14:creationId xmlns:p14="http://schemas.microsoft.com/office/powerpoint/2010/main" val="3486777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33435" y="-27384"/>
            <a:ext cx="3148958" cy="6885384"/>
            <a:chOff x="6033435" y="-27384"/>
            <a:chExt cx="3148958" cy="688538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2" t="26758" r="44838" b="-1"/>
            <a:stretch/>
          </p:blipFill>
          <p:spPr bwMode="auto">
            <a:xfrm>
              <a:off x="6033435" y="-27384"/>
              <a:ext cx="3148958" cy="688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7154058" y="2850405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589759"/>
            <a:ext cx="6034734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najveći hrvatski otok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 slabo razvedena, </a:t>
            </a:r>
            <a:r>
              <a:rPr lang="hr-HR" altLang="sr-Latn-RS" sz="2200" dirty="0" err="1" smtClean="0"/>
              <a:t>klifovita</a:t>
            </a:r>
            <a:r>
              <a:rPr lang="hr-HR" altLang="sr-Latn-RS" sz="2200" dirty="0" smtClean="0"/>
              <a:t> i nepristupačna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do </a:t>
            </a:r>
            <a:r>
              <a:rPr lang="hr-HR" altLang="sr-Latn-RS" sz="2200" dirty="0" err="1" smtClean="0"/>
              <a:t>prokapanja</a:t>
            </a:r>
            <a:r>
              <a:rPr lang="hr-HR" altLang="sr-Latn-RS" sz="2200" dirty="0" smtClean="0"/>
              <a:t> kanala u rimsko doba, Cres i Lošinj su bili jedan otok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trajektne linije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Brestova – </a:t>
            </a:r>
            <a:r>
              <a:rPr lang="hr-HR" altLang="sr-Latn-RS" sz="2200" dirty="0" err="1" smtClean="0"/>
              <a:t>Porozina</a:t>
            </a:r>
            <a:r>
              <a:rPr lang="hr-HR" altLang="sr-Latn-RS" sz="2200" dirty="0" smtClean="0"/>
              <a:t> (kopno – Cres) i </a:t>
            </a:r>
            <a:r>
              <a:rPr lang="hr-HR" altLang="sr-Latn-RS" sz="2200" dirty="0" err="1" smtClean="0"/>
              <a:t>Merag</a:t>
            </a:r>
            <a:r>
              <a:rPr lang="hr-HR" altLang="sr-Latn-RS" sz="2200" dirty="0" smtClean="0"/>
              <a:t> – </a:t>
            </a:r>
            <a:r>
              <a:rPr lang="hr-HR" altLang="sr-Latn-RS" sz="2200" dirty="0" err="1" smtClean="0"/>
              <a:t>Valbiska</a:t>
            </a:r>
            <a:r>
              <a:rPr lang="hr-HR" altLang="sr-Latn-RS" sz="2200" dirty="0" smtClean="0"/>
              <a:t> (Cres – Krk),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most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u </a:t>
            </a:r>
            <a:r>
              <a:rPr lang="hr-HR" altLang="sr-Latn-RS" sz="2200" dirty="0" err="1" smtClean="0"/>
              <a:t>Osoru</a:t>
            </a:r>
            <a:r>
              <a:rPr lang="hr-HR" altLang="sr-Latn-RS" sz="2200" dirty="0"/>
              <a:t> </a:t>
            </a:r>
            <a:r>
              <a:rPr lang="hr-HR" altLang="sr-Latn-RS" sz="2200" dirty="0" smtClean="0"/>
              <a:t>(Cres - Lošinj)</a:t>
            </a:r>
            <a:endParaRPr lang="hr-HR" altLang="sr-Latn-RS" sz="2200" dirty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Vransko jezero </a:t>
            </a:r>
            <a:r>
              <a:rPr lang="hr-HR" altLang="sr-Latn-RS" sz="2200" dirty="0" smtClean="0"/>
              <a:t>– najveća akumulacija slatke vode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stanište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bjeloglavog supa </a:t>
            </a:r>
            <a:r>
              <a:rPr lang="hr-HR" altLang="sr-Latn-RS" sz="2200" dirty="0" smtClean="0"/>
              <a:t>– mjesto </a:t>
            </a:r>
            <a:r>
              <a:rPr lang="hr-HR" altLang="sr-Latn-RS" sz="2200" b="1" dirty="0" smtClean="0"/>
              <a:t>Beli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Cres </a:t>
            </a:r>
            <a:r>
              <a:rPr lang="hr-HR" altLang="sr-Latn-RS" sz="2200" dirty="0" smtClean="0"/>
              <a:t>– najveće naselje na otoku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Valun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</a:t>
            </a:r>
            <a:r>
              <a:rPr lang="hr-HR" altLang="sr-Latn-RS" sz="2200" dirty="0" err="1" smtClean="0"/>
              <a:t>Valunska</a:t>
            </a:r>
            <a:r>
              <a:rPr lang="hr-HR" altLang="sr-Latn-RS" sz="2200" dirty="0" smtClean="0"/>
              <a:t> ploča)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Lubenice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(stare 4000 god.)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Osor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 spoju Cresa i Lošinja (most)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do 15. st najvažnije i najveće naselje na otoku (danas ima 80 stanovnika)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brojne priredbe i izložbe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Cres</a:t>
            </a:r>
            <a:endParaRPr lang="hr-HR" dirty="0"/>
          </a:p>
        </p:txBody>
      </p:sp>
      <p:sp>
        <p:nvSpPr>
          <p:cNvPr id="3" name="Freeform 2"/>
          <p:cNvSpPr/>
          <p:nvPr/>
        </p:nvSpPr>
        <p:spPr>
          <a:xfrm>
            <a:off x="7907975" y="1661160"/>
            <a:ext cx="312420" cy="411480"/>
          </a:xfrm>
          <a:custGeom>
            <a:avLst/>
            <a:gdLst>
              <a:gd name="connsiteX0" fmla="*/ 0 w 312420"/>
              <a:gd name="connsiteY0" fmla="*/ 411480 h 411480"/>
              <a:gd name="connsiteX1" fmla="*/ 312420 w 312420"/>
              <a:gd name="connsiteY1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420" h="411480">
                <a:moveTo>
                  <a:pt x="0" y="411480"/>
                </a:moveTo>
                <a:cubicBezTo>
                  <a:pt x="115570" y="240665"/>
                  <a:pt x="231140" y="69850"/>
                  <a:pt x="31242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Freeform 3"/>
          <p:cNvSpPr/>
          <p:nvPr/>
        </p:nvSpPr>
        <p:spPr>
          <a:xfrm>
            <a:off x="6574475" y="609600"/>
            <a:ext cx="342900" cy="166688"/>
          </a:xfrm>
          <a:custGeom>
            <a:avLst/>
            <a:gdLst>
              <a:gd name="connsiteX0" fmla="*/ 342900 w 342900"/>
              <a:gd name="connsiteY0" fmla="*/ 166688 h 166688"/>
              <a:gd name="connsiteX1" fmla="*/ 0 w 342900"/>
              <a:gd name="connsiteY1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166688">
                <a:moveTo>
                  <a:pt x="342900" y="166688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http://autoskola-formula.hr/images/uploads/C049_trajek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5" y="818052"/>
            <a:ext cx="391614" cy="3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83546" y="640479"/>
            <a:ext cx="489717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Porozina</a:t>
            </a:r>
            <a:endParaRPr lang="hr-HR" sz="900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http://autoskola-formula.hr/images/uploads/C049_trajek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85" y="1866900"/>
            <a:ext cx="391614" cy="39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461049" y="1989460"/>
            <a:ext cx="416989" cy="166359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Merag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72103" y="1569662"/>
            <a:ext cx="46327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Valbiska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3435" y="498261"/>
            <a:ext cx="489717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Brestova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85207" y="4427023"/>
            <a:ext cx="313290" cy="1249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Osor</a:t>
            </a:r>
            <a:endParaRPr lang="hr-HR" sz="9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autoskola-ispiti.com/images/A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58" y="4106931"/>
            <a:ext cx="416400" cy="36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20760000">
            <a:off x="7314758" y="2843415"/>
            <a:ext cx="479594" cy="5951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7446393" y="2629693"/>
            <a:ext cx="379081" cy="1512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err="1" smtClean="0">
                <a:solidFill>
                  <a:schemeClr val="tx1"/>
                </a:solidFill>
              </a:rPr>
              <a:t>Valun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8224" y="2774788"/>
            <a:ext cx="504557" cy="1512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Lubenice</a:t>
            </a:r>
            <a:endParaRPr lang="hr-HR" sz="9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04743" y="851549"/>
            <a:ext cx="284809" cy="1249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900" b="1" dirty="0" smtClean="0">
                <a:solidFill>
                  <a:schemeClr val="tx1"/>
                </a:solidFill>
              </a:rPr>
              <a:t>Beli</a:t>
            </a:r>
            <a:endParaRPr lang="hr-H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17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4" grpId="0" animBg="1"/>
      <p:bldP spid="15" grpId="0" animBg="1"/>
      <p:bldP spid="17" grpId="0" animBg="1"/>
      <p:bldP spid="19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008" y="212894"/>
            <a:ext cx="6156176" cy="2280002"/>
            <a:chOff x="122040" y="4461366"/>
            <a:chExt cx="6156176" cy="2280002"/>
          </a:xfrm>
        </p:grpSpPr>
        <p:pic>
          <p:nvPicPr>
            <p:cNvPr id="6146" name="Picture 2" descr="http://www.enciklopedija.hr/Ilustracije/HOL_5678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40" y="4461366"/>
              <a:ext cx="6156176" cy="2103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38032" y="6453336"/>
              <a:ext cx="238975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err="1" smtClean="0">
                  <a:solidFill>
                    <a:schemeClr val="tx1"/>
                  </a:solidFill>
                </a:rPr>
                <a:t>Valunska</a:t>
              </a:r>
              <a:r>
                <a:rPr lang="hr-HR" dirty="0" smtClean="0">
                  <a:solidFill>
                    <a:schemeClr val="tx1"/>
                  </a:solidFill>
                </a:rPr>
                <a:t> ploča (11. st)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7504" y="2564904"/>
            <a:ext cx="8947749" cy="4217558"/>
            <a:chOff x="135216" y="2673797"/>
            <a:chExt cx="8947749" cy="4217558"/>
          </a:xfrm>
        </p:grpSpPr>
        <p:pic>
          <p:nvPicPr>
            <p:cNvPr id="6148" name="Picture 4" descr="http://www.istramet.hr/wp-content/uploads/2012/10/lubenic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16" y="2673797"/>
              <a:ext cx="8947749" cy="421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35216" y="6603323"/>
              <a:ext cx="1226321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Lubenice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50" name="Picture 6" descr="http://kvarnercom.s3.amazonaws.com/big_beach_lubenic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2564904"/>
            <a:ext cx="3678610" cy="245363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os-skolara-hercegovac.skole.hr/upload/os-skolara-hercegovac/images/newsimg/2115/Image/DDDDDDDDDDDDDDDDDDDD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444207" y="91232"/>
            <a:ext cx="2613029" cy="359727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858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4459" y="3154296"/>
            <a:ext cx="6355017" cy="3659080"/>
            <a:chOff x="2556754" y="3154296"/>
            <a:chExt cx="6355017" cy="3659080"/>
          </a:xfrm>
        </p:grpSpPr>
        <p:pic>
          <p:nvPicPr>
            <p:cNvPr id="7170" name="Picture 2" descr="http://visitlosinj.hr/Resources/imagesUpload/formatted/13149_bigImage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56754" y="3154296"/>
              <a:ext cx="6355017" cy="365907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556754" y="6525344"/>
              <a:ext cx="69222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err="1" smtClean="0">
                  <a:solidFill>
                    <a:schemeClr val="tx1"/>
                  </a:solidFill>
                </a:rPr>
                <a:t>Osor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606" y="75508"/>
            <a:ext cx="6733642" cy="3366821"/>
            <a:chOff x="35496" y="75508"/>
            <a:chExt cx="6733642" cy="3366821"/>
          </a:xfrm>
        </p:grpSpPr>
        <p:pic>
          <p:nvPicPr>
            <p:cNvPr id="7172" name="Picture 4" descr="http://www.prolingua-travel.hr/upload/katalog/2015-10-28_cres-otok-maslina(1)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5508"/>
              <a:ext cx="6733642" cy="336682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5496" y="3154297"/>
              <a:ext cx="1114837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grad Cres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56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" t="67190" r="45471"/>
          <a:stretch/>
        </p:blipFill>
        <p:spPr bwMode="auto">
          <a:xfrm>
            <a:off x="4605947" y="39340"/>
            <a:ext cx="4499203" cy="44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589759"/>
            <a:ext cx="4645307" cy="39193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 Cresom povezan mostom u </a:t>
            </a:r>
            <a:r>
              <a:rPr lang="hr-HR" altLang="sr-Latn-RS" sz="2200" dirty="0" err="1" smtClean="0"/>
              <a:t>Osoru</a:t>
            </a: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naselja Mali i Veli Lošinj – još od 19. st klimatska lječilišta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Mali Lošinj </a:t>
            </a:r>
            <a:r>
              <a:rPr lang="hr-HR" altLang="sr-Latn-RS" sz="2200" dirty="0" smtClean="0"/>
              <a:t>– najveće naselje otoka i upravno središte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turističko-hotelski kompleks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Čikat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više od 100 km uređenih </a:t>
            </a:r>
            <a:r>
              <a:rPr lang="hr-HR" altLang="sr-Latn-RS" sz="2200" dirty="0" smtClean="0"/>
              <a:t>šetnica </a:t>
            </a:r>
            <a:r>
              <a:rPr lang="hr-HR" altLang="sr-Latn-RS" sz="2200" dirty="0" smtClean="0"/>
              <a:t>i </a:t>
            </a:r>
            <a:r>
              <a:rPr lang="hr-HR" altLang="sr-Latn-RS" sz="2200" dirty="0" smtClean="0"/>
              <a:t>staza </a:t>
            </a:r>
            <a:r>
              <a:rPr lang="hr-HR" altLang="sr-Latn-RS" sz="2200" dirty="0" smtClean="0"/>
              <a:t>diljem otoka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obližnji otočići turistički zanimljivi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Susak, Unije,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Srakane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Ilovik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Lošinj</a:t>
            </a:r>
            <a:endParaRPr lang="hr-HR" dirty="0"/>
          </a:p>
        </p:txBody>
      </p:sp>
      <p:sp>
        <p:nvSpPr>
          <p:cNvPr id="24" name="Rezervirano mjesto teksta 3"/>
          <p:cNvSpPr txBox="1">
            <a:spLocks/>
          </p:cNvSpPr>
          <p:nvPr/>
        </p:nvSpPr>
        <p:spPr>
          <a:xfrm>
            <a:off x="0" y="4582551"/>
            <a:ext cx="9144000" cy="24468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kip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Apoksiomena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nađen kraj otočića Vele </a:t>
            </a:r>
            <a:r>
              <a:rPr lang="hr-HR" altLang="sr-Latn-RS" sz="2200" dirty="0" err="1" smtClean="0"/>
              <a:t>Orjule</a:t>
            </a: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otok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Susak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pješčani otok – vinova loza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6336" y="2950737"/>
            <a:ext cx="1008112" cy="261847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7893893" y="3235698"/>
            <a:ext cx="625958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8395145" y="3933056"/>
            <a:ext cx="69191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050" b="1" dirty="0" smtClean="0">
                <a:solidFill>
                  <a:schemeClr val="tx1"/>
                </a:solidFill>
              </a:rPr>
              <a:t>Vele </a:t>
            </a:r>
            <a:r>
              <a:rPr lang="hr-HR" sz="1050" b="1" dirty="0" err="1" smtClean="0">
                <a:solidFill>
                  <a:schemeClr val="tx1"/>
                </a:solidFill>
              </a:rPr>
              <a:t>Orjule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20280000">
            <a:off x="8157248" y="3449736"/>
            <a:ext cx="344277" cy="427395"/>
          </a:xfrm>
          <a:prstGeom prst="ellipse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86248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visitlosinj.hr/Resources/imagesUpload/formatted/15505_bigIma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8" t="4332" r="38226" b="2426"/>
          <a:stretch/>
        </p:blipFill>
        <p:spPr bwMode="auto">
          <a:xfrm>
            <a:off x="6523582" y="116632"/>
            <a:ext cx="2496850" cy="65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12549" y="3160431"/>
            <a:ext cx="6331658" cy="3546427"/>
            <a:chOff x="112549" y="3160431"/>
            <a:chExt cx="6331658" cy="3546427"/>
          </a:xfrm>
        </p:grpSpPr>
        <p:pic>
          <p:nvPicPr>
            <p:cNvPr id="8196" name="Picture 4" descr="http://www.losinj-hotels.com/media/destination/losinj-610x34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4" y="3160431"/>
              <a:ext cx="6288633" cy="353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12549" y="6418826"/>
              <a:ext cx="1651139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grad Mali Lošinj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5536" y="116632"/>
            <a:ext cx="5328592" cy="3550176"/>
            <a:chOff x="395536" y="116632"/>
            <a:chExt cx="5328592" cy="3550176"/>
          </a:xfrm>
        </p:grpSpPr>
        <p:pic>
          <p:nvPicPr>
            <p:cNvPr id="8198" name="Picture 6" descr="http://blog.vecernji.hr/media/blogs/boris-velican/2014/7/10_4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16632"/>
              <a:ext cx="5328592" cy="355017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536" y="3378776"/>
              <a:ext cx="761449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Susak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423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91" t="20751" r="21342" b="41921"/>
          <a:stretch/>
        </p:blipFill>
        <p:spPr bwMode="auto">
          <a:xfrm>
            <a:off x="4500330" y="79546"/>
            <a:ext cx="4574910" cy="52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589759"/>
            <a:ext cx="4576653" cy="39193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 kopnom povezan mostom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zračna luka kod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Omišlja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(i JANAF terminal)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Krk </a:t>
            </a:r>
            <a:r>
              <a:rPr lang="hr-HR" altLang="sr-Latn-RS" sz="2200" dirty="0" smtClean="0"/>
              <a:t>– romanička gradska jezgra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ostala turistička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Njivice,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Punat, Baška i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Malinska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Baščanska ploča (Baška)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naselje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Vrbnik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vinogradi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ljekovito blato u uvali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Soline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špilja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Biserujka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u selu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Rudine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2219" y="44624"/>
            <a:ext cx="8858312" cy="576064"/>
          </a:xfrm>
        </p:spPr>
        <p:txBody>
          <a:bodyPr/>
          <a:lstStyle/>
          <a:p>
            <a:r>
              <a:rPr lang="hr-HR" dirty="0" smtClean="0"/>
              <a:t>Krk</a:t>
            </a:r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6108474" y="3195033"/>
            <a:ext cx="423305" cy="216403"/>
          </a:xfrm>
          <a:prstGeom prst="rect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5401956" y="867192"/>
            <a:ext cx="569053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5333186" y="1530504"/>
            <a:ext cx="517321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5048204" y="1973600"/>
            <a:ext cx="71351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6980216" y="2883416"/>
            <a:ext cx="53607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6742619" y="3501008"/>
            <a:ext cx="536074" cy="216403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7787579" y="4246164"/>
            <a:ext cx="487340" cy="196730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6865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0753" y="2492896"/>
            <a:ext cx="6235743" cy="4216922"/>
            <a:chOff x="2908256" y="2492896"/>
            <a:chExt cx="6235743" cy="4216922"/>
          </a:xfrm>
        </p:grpSpPr>
        <p:pic>
          <p:nvPicPr>
            <p:cNvPr id="9220" name="Picture 4" descr="http://www.privatni-smjestaj-hrvatska.com.hr/accommodation-images/uploads/large/423_8e6034b694da6ef9183ee6701bb898bd.jpe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256" y="2492896"/>
              <a:ext cx="6235743" cy="421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908256" y="6421786"/>
              <a:ext cx="83759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Vrbnik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 descr="http://www.klimno.net/menu_files/bascanska_ploca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366370" cy="28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39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2093" y="3365210"/>
            <a:ext cx="4853411" cy="3422197"/>
            <a:chOff x="83567" y="3372354"/>
            <a:chExt cx="4853411" cy="3422197"/>
          </a:xfrm>
        </p:grpSpPr>
        <p:pic>
          <p:nvPicPr>
            <p:cNvPr id="10242" name="Picture 2" descr="http://www.krk.hr/en/pictures/txt_malinska_2_v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5576" y="3372354"/>
              <a:ext cx="4781402" cy="3422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3567" y="6506519"/>
              <a:ext cx="101348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r-HR" dirty="0" err="1" smtClean="0">
                  <a:solidFill>
                    <a:schemeClr val="tx1"/>
                  </a:solidFill>
                </a:rPr>
                <a:t>Malinska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188" y="93399"/>
            <a:ext cx="4804718" cy="3191585"/>
            <a:chOff x="84188" y="93399"/>
            <a:chExt cx="4804718" cy="3191585"/>
          </a:xfrm>
        </p:grpSpPr>
        <p:pic>
          <p:nvPicPr>
            <p:cNvPr id="10244" name="Picture 4" descr="http://www.krk.hr/en/pictures/txt_njivice_2_v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93399"/>
              <a:ext cx="4781402" cy="319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4188" y="2996952"/>
              <a:ext cx="83759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Njivice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42544" y="826946"/>
            <a:ext cx="5040560" cy="3773571"/>
            <a:chOff x="3995936" y="1398198"/>
            <a:chExt cx="5040560" cy="3773571"/>
          </a:xfrm>
        </p:grpSpPr>
        <p:pic>
          <p:nvPicPr>
            <p:cNvPr id="10246" name="Picture 6" descr="https://s-media-cache-ak0.pinimg.com/736x/af/48/1f/af481f610ce3f0c9063e36f89ce8ced1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1398198"/>
              <a:ext cx="5040560" cy="377357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198902" y="4879421"/>
              <a:ext cx="83759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Baška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873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90"/>
          <a:stretch/>
        </p:blipFill>
        <p:spPr bwMode="auto">
          <a:xfrm>
            <a:off x="4412551" y="0"/>
            <a:ext cx="4724775" cy="6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4583289" y="486366"/>
            <a:ext cx="4507479" cy="6374856"/>
          </a:xfrm>
          <a:custGeom>
            <a:avLst/>
            <a:gdLst>
              <a:gd name="connsiteX0" fmla="*/ 511225 w 4507479"/>
              <a:gd name="connsiteY0" fmla="*/ 1810520 h 6374856"/>
              <a:gd name="connsiteX1" fmla="*/ 391482 w 4507479"/>
              <a:gd name="connsiteY1" fmla="*/ 1298891 h 6374856"/>
              <a:gd name="connsiteX2" fmla="*/ 543882 w 4507479"/>
              <a:gd name="connsiteY2" fmla="*/ 634863 h 6374856"/>
              <a:gd name="connsiteX3" fmla="*/ 783368 w 4507479"/>
              <a:gd name="connsiteY3" fmla="*/ 90577 h 6374856"/>
              <a:gd name="connsiteX4" fmla="*/ 1501825 w 4507479"/>
              <a:gd name="connsiteY4" fmla="*/ 25263 h 6374856"/>
              <a:gd name="connsiteX5" fmla="*/ 1850168 w 4507479"/>
              <a:gd name="connsiteY5" fmla="*/ 351834 h 6374856"/>
              <a:gd name="connsiteX6" fmla="*/ 2340025 w 4507479"/>
              <a:gd name="connsiteY6" fmla="*/ 765491 h 6374856"/>
              <a:gd name="connsiteX7" fmla="*/ 2906082 w 4507479"/>
              <a:gd name="connsiteY7" fmla="*/ 1375091 h 6374856"/>
              <a:gd name="connsiteX8" fmla="*/ 3417711 w 4507479"/>
              <a:gd name="connsiteY8" fmla="*/ 1701663 h 6374856"/>
              <a:gd name="connsiteX9" fmla="*/ 3733397 w 4507479"/>
              <a:gd name="connsiteY9" fmla="*/ 2322148 h 6374856"/>
              <a:gd name="connsiteX10" fmla="*/ 3776940 w 4507479"/>
              <a:gd name="connsiteY10" fmla="*/ 2757577 h 6374856"/>
              <a:gd name="connsiteX11" fmla="*/ 3668082 w 4507479"/>
              <a:gd name="connsiteY11" fmla="*/ 3443377 h 6374856"/>
              <a:gd name="connsiteX12" fmla="*/ 3635425 w 4507479"/>
              <a:gd name="connsiteY12" fmla="*/ 4107405 h 6374856"/>
              <a:gd name="connsiteX13" fmla="*/ 3842254 w 4507479"/>
              <a:gd name="connsiteY13" fmla="*/ 4727891 h 6374856"/>
              <a:gd name="connsiteX14" fmla="*/ 4114397 w 4507479"/>
              <a:gd name="connsiteY14" fmla="*/ 5206863 h 6374856"/>
              <a:gd name="connsiteX15" fmla="*/ 4506282 w 4507479"/>
              <a:gd name="connsiteY15" fmla="*/ 5674948 h 6374856"/>
              <a:gd name="connsiteX16" fmla="*/ 4223254 w 4507479"/>
              <a:gd name="connsiteY16" fmla="*/ 5631405 h 6374856"/>
              <a:gd name="connsiteX17" fmla="*/ 3853140 w 4507479"/>
              <a:gd name="connsiteY17" fmla="*/ 5217748 h 6374856"/>
              <a:gd name="connsiteX18" fmla="*/ 3428597 w 4507479"/>
              <a:gd name="connsiteY18" fmla="*/ 4804091 h 6374856"/>
              <a:gd name="connsiteX19" fmla="*/ 2840768 w 4507479"/>
              <a:gd name="connsiteY19" fmla="*/ 4390434 h 6374856"/>
              <a:gd name="connsiteX20" fmla="*/ 2405340 w 4507479"/>
              <a:gd name="connsiteY20" fmla="*/ 4640805 h 6374856"/>
              <a:gd name="connsiteX21" fmla="*/ 2503311 w 4507479"/>
              <a:gd name="connsiteY21" fmla="*/ 5021805 h 6374856"/>
              <a:gd name="connsiteX22" fmla="*/ 2655711 w 4507479"/>
              <a:gd name="connsiteY22" fmla="*/ 5674948 h 6374856"/>
              <a:gd name="connsiteX23" fmla="*/ 2111425 w 4507479"/>
              <a:gd name="connsiteY23" fmla="*/ 6317205 h 6374856"/>
              <a:gd name="connsiteX24" fmla="*/ 1850168 w 4507479"/>
              <a:gd name="connsiteY24" fmla="*/ 6328091 h 6374856"/>
              <a:gd name="connsiteX25" fmla="*/ 1207911 w 4507479"/>
              <a:gd name="connsiteY25" fmla="*/ 6175691 h 6374856"/>
              <a:gd name="connsiteX26" fmla="*/ 522111 w 4507479"/>
              <a:gd name="connsiteY26" fmla="*/ 6012405 h 6374856"/>
              <a:gd name="connsiteX27" fmla="*/ 162882 w 4507479"/>
              <a:gd name="connsiteY27" fmla="*/ 5457234 h 6374856"/>
              <a:gd name="connsiteX28" fmla="*/ 10482 w 4507479"/>
              <a:gd name="connsiteY28" fmla="*/ 4651691 h 6374856"/>
              <a:gd name="connsiteX29" fmla="*/ 32254 w 4507479"/>
              <a:gd name="connsiteY29" fmla="*/ 3911463 h 6374856"/>
              <a:gd name="connsiteX30" fmla="*/ 184654 w 4507479"/>
              <a:gd name="connsiteY30" fmla="*/ 3486920 h 6374856"/>
              <a:gd name="connsiteX31" fmla="*/ 532997 w 4507479"/>
              <a:gd name="connsiteY31" fmla="*/ 2572520 h 6374856"/>
              <a:gd name="connsiteX32" fmla="*/ 511225 w 4507479"/>
              <a:gd name="connsiteY32" fmla="*/ 1810520 h 63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07479" h="6374856">
                <a:moveTo>
                  <a:pt x="511225" y="1810520"/>
                </a:moveTo>
                <a:cubicBezTo>
                  <a:pt x="487639" y="1598248"/>
                  <a:pt x="386039" y="1494834"/>
                  <a:pt x="391482" y="1298891"/>
                </a:cubicBezTo>
                <a:cubicBezTo>
                  <a:pt x="396925" y="1102948"/>
                  <a:pt x="478568" y="836249"/>
                  <a:pt x="543882" y="634863"/>
                </a:cubicBezTo>
                <a:cubicBezTo>
                  <a:pt x="609196" y="433477"/>
                  <a:pt x="623711" y="192177"/>
                  <a:pt x="783368" y="90577"/>
                </a:cubicBezTo>
                <a:cubicBezTo>
                  <a:pt x="943025" y="-11023"/>
                  <a:pt x="1324025" y="-18280"/>
                  <a:pt x="1501825" y="25263"/>
                </a:cubicBezTo>
                <a:cubicBezTo>
                  <a:pt x="1679625" y="68806"/>
                  <a:pt x="1710468" y="228463"/>
                  <a:pt x="1850168" y="351834"/>
                </a:cubicBezTo>
                <a:cubicBezTo>
                  <a:pt x="1989868" y="475205"/>
                  <a:pt x="2164039" y="594948"/>
                  <a:pt x="2340025" y="765491"/>
                </a:cubicBezTo>
                <a:cubicBezTo>
                  <a:pt x="2516011" y="936034"/>
                  <a:pt x="2726468" y="1219062"/>
                  <a:pt x="2906082" y="1375091"/>
                </a:cubicBezTo>
                <a:cubicBezTo>
                  <a:pt x="3085696" y="1531120"/>
                  <a:pt x="3279825" y="1543820"/>
                  <a:pt x="3417711" y="1701663"/>
                </a:cubicBezTo>
                <a:cubicBezTo>
                  <a:pt x="3555597" y="1859506"/>
                  <a:pt x="3673526" y="2146162"/>
                  <a:pt x="3733397" y="2322148"/>
                </a:cubicBezTo>
                <a:cubicBezTo>
                  <a:pt x="3793268" y="2498134"/>
                  <a:pt x="3787826" y="2570706"/>
                  <a:pt x="3776940" y="2757577"/>
                </a:cubicBezTo>
                <a:cubicBezTo>
                  <a:pt x="3766054" y="2944449"/>
                  <a:pt x="3691668" y="3218406"/>
                  <a:pt x="3668082" y="3443377"/>
                </a:cubicBezTo>
                <a:cubicBezTo>
                  <a:pt x="3644496" y="3668348"/>
                  <a:pt x="3606396" y="3893319"/>
                  <a:pt x="3635425" y="4107405"/>
                </a:cubicBezTo>
                <a:cubicBezTo>
                  <a:pt x="3664454" y="4321491"/>
                  <a:pt x="3762425" y="4544648"/>
                  <a:pt x="3842254" y="4727891"/>
                </a:cubicBezTo>
                <a:cubicBezTo>
                  <a:pt x="3922083" y="4911134"/>
                  <a:pt x="4003726" y="5049020"/>
                  <a:pt x="4114397" y="5206863"/>
                </a:cubicBezTo>
                <a:cubicBezTo>
                  <a:pt x="4225068" y="5364706"/>
                  <a:pt x="4488139" y="5604191"/>
                  <a:pt x="4506282" y="5674948"/>
                </a:cubicBezTo>
                <a:cubicBezTo>
                  <a:pt x="4524425" y="5745705"/>
                  <a:pt x="4332111" y="5707605"/>
                  <a:pt x="4223254" y="5631405"/>
                </a:cubicBezTo>
                <a:cubicBezTo>
                  <a:pt x="4114397" y="5555205"/>
                  <a:pt x="3985583" y="5355634"/>
                  <a:pt x="3853140" y="5217748"/>
                </a:cubicBezTo>
                <a:cubicBezTo>
                  <a:pt x="3720697" y="5079862"/>
                  <a:pt x="3597326" y="4941977"/>
                  <a:pt x="3428597" y="4804091"/>
                </a:cubicBezTo>
                <a:cubicBezTo>
                  <a:pt x="3259868" y="4666205"/>
                  <a:pt x="3011311" y="4417648"/>
                  <a:pt x="2840768" y="4390434"/>
                </a:cubicBezTo>
                <a:cubicBezTo>
                  <a:pt x="2670225" y="4363220"/>
                  <a:pt x="2461583" y="4535577"/>
                  <a:pt x="2405340" y="4640805"/>
                </a:cubicBezTo>
                <a:cubicBezTo>
                  <a:pt x="2349097" y="4746033"/>
                  <a:pt x="2461583" y="4849448"/>
                  <a:pt x="2503311" y="5021805"/>
                </a:cubicBezTo>
                <a:cubicBezTo>
                  <a:pt x="2545039" y="5194162"/>
                  <a:pt x="2721025" y="5459048"/>
                  <a:pt x="2655711" y="5674948"/>
                </a:cubicBezTo>
                <a:cubicBezTo>
                  <a:pt x="2590397" y="5890848"/>
                  <a:pt x="2245682" y="6208348"/>
                  <a:pt x="2111425" y="6317205"/>
                </a:cubicBezTo>
                <a:cubicBezTo>
                  <a:pt x="1977168" y="6426062"/>
                  <a:pt x="2000754" y="6351677"/>
                  <a:pt x="1850168" y="6328091"/>
                </a:cubicBezTo>
                <a:cubicBezTo>
                  <a:pt x="1699582" y="6304505"/>
                  <a:pt x="1207911" y="6175691"/>
                  <a:pt x="1207911" y="6175691"/>
                </a:cubicBezTo>
                <a:cubicBezTo>
                  <a:pt x="986568" y="6123077"/>
                  <a:pt x="696282" y="6132148"/>
                  <a:pt x="522111" y="6012405"/>
                </a:cubicBezTo>
                <a:cubicBezTo>
                  <a:pt x="347940" y="5892662"/>
                  <a:pt x="248153" y="5684020"/>
                  <a:pt x="162882" y="5457234"/>
                </a:cubicBezTo>
                <a:cubicBezTo>
                  <a:pt x="77610" y="5230448"/>
                  <a:pt x="32253" y="4909320"/>
                  <a:pt x="10482" y="4651691"/>
                </a:cubicBezTo>
                <a:cubicBezTo>
                  <a:pt x="-11289" y="4394063"/>
                  <a:pt x="3225" y="4105592"/>
                  <a:pt x="32254" y="3911463"/>
                </a:cubicBezTo>
                <a:cubicBezTo>
                  <a:pt x="61283" y="3717335"/>
                  <a:pt x="101197" y="3710077"/>
                  <a:pt x="184654" y="3486920"/>
                </a:cubicBezTo>
                <a:cubicBezTo>
                  <a:pt x="268111" y="3263763"/>
                  <a:pt x="474940" y="2853734"/>
                  <a:pt x="532997" y="2572520"/>
                </a:cubicBezTo>
                <a:cubicBezTo>
                  <a:pt x="591054" y="2291306"/>
                  <a:pt x="534811" y="2022792"/>
                  <a:pt x="511225" y="181052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288482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obuhvaća obalu od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Opatije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do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Karlobaga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te otoke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Krk, Cres, Lošinj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i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Rab 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2 turističke cjeline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kvarnersko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kvarnerski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otoci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4 turističke regije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opatijsko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riječko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crikveničko-vinodolsko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kvarnerski otoci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ostvaruje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oko 25% ukupnog turističkog prometa Hrvatske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Kvarner</a:t>
            </a:r>
            <a:endParaRPr lang="hr-HR" dirty="0"/>
          </a:p>
        </p:txBody>
      </p:sp>
      <p:sp>
        <p:nvSpPr>
          <p:cNvPr id="4" name="Oval 3"/>
          <p:cNvSpPr/>
          <p:nvPr/>
        </p:nvSpPr>
        <p:spPr>
          <a:xfrm rot="1341352">
            <a:off x="5048237" y="495599"/>
            <a:ext cx="368824" cy="1117516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17995196">
            <a:off x="5754395" y="64636"/>
            <a:ext cx="524542" cy="1347515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Oval 24"/>
          <p:cNvSpPr/>
          <p:nvPr/>
        </p:nvSpPr>
        <p:spPr>
          <a:xfrm rot="18604570">
            <a:off x="6975239" y="811699"/>
            <a:ext cx="524542" cy="1714427"/>
          </a:xfrm>
          <a:prstGeom prst="ellipse">
            <a:avLst/>
          </a:prstGeom>
          <a:noFill/>
          <a:ln w="57150">
            <a:solidFill>
              <a:srgbClr val="184E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4644008" y="620688"/>
            <a:ext cx="64807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Opatija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08104" y="589759"/>
            <a:ext cx="64807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Rijeka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36296" y="1641261"/>
            <a:ext cx="864096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Crikvenica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51784" y="6165304"/>
            <a:ext cx="785542" cy="2435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Karlobag</a:t>
            </a:r>
            <a:endParaRPr lang="hr-H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84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9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56" t="52202" r="11179" b="20329"/>
          <a:stretch/>
        </p:blipFill>
        <p:spPr bwMode="auto">
          <a:xfrm>
            <a:off x="5232400" y="79546"/>
            <a:ext cx="3804096" cy="38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1299" y="649067"/>
            <a:ext cx="5233699" cy="33853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istočna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strana (Kamenjak) okrenut buri i potpuno gola, dok 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jugozapadna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šumovita i gusto </a:t>
            </a:r>
            <a:r>
              <a:rPr lang="hr-HR" altLang="sr-Latn-RS" sz="2200" dirty="0" smtClean="0"/>
              <a:t>naseljena (</a:t>
            </a:r>
            <a:r>
              <a:rPr lang="hr-HR" altLang="sr-Latn-RS" sz="2200" dirty="0" err="1" smtClean="0"/>
              <a:t>Kalifront</a:t>
            </a:r>
            <a:r>
              <a:rPr lang="hr-HR" altLang="sr-Latn-RS" sz="2200" dirty="0" smtClean="0"/>
              <a:t>)</a:t>
            </a:r>
            <a:endParaRPr lang="hr-HR" altLang="sr-Latn-RS" sz="2200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tristotinjak izvora vode, razvijena poljoprivreda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šuma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Dundo</a:t>
            </a:r>
            <a:r>
              <a:rPr lang="hr-HR" altLang="sr-Latn-RS" sz="2200" dirty="0" smtClean="0"/>
              <a:t> – mediteranski hrast (poluotok </a:t>
            </a:r>
            <a:r>
              <a:rPr lang="hr-HR" altLang="sr-Latn-RS" sz="2200" dirty="0" err="1" smtClean="0"/>
              <a:t>Kalifront</a:t>
            </a:r>
            <a:r>
              <a:rPr lang="hr-HR" altLang="sr-Latn-RS" sz="2200" dirty="0" smtClean="0"/>
              <a:t>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 Rab</a:t>
            </a:r>
            <a:r>
              <a:rPr lang="hr-HR" altLang="sr-Latn-RS" sz="2200" dirty="0" smtClean="0"/>
              <a:t> – srednjovjekovni grad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8196" y="44624"/>
            <a:ext cx="8858312" cy="576064"/>
          </a:xfrm>
        </p:spPr>
        <p:txBody>
          <a:bodyPr/>
          <a:lstStyle/>
          <a:p>
            <a:r>
              <a:rPr lang="hr-HR" dirty="0" smtClean="0"/>
              <a:t>Rab</a:t>
            </a:r>
            <a:endParaRPr lang="hr-HR" dirty="0"/>
          </a:p>
        </p:txBody>
      </p:sp>
      <p:sp>
        <p:nvSpPr>
          <p:cNvPr id="23" name="Rezervirano mjesto teksta 3"/>
          <p:cNvSpPr txBox="1">
            <a:spLocks/>
          </p:cNvSpPr>
          <p:nvPr/>
        </p:nvSpPr>
        <p:spPr>
          <a:xfrm>
            <a:off x="9293" y="3975124"/>
            <a:ext cx="9134707" cy="21054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zidine, romaničke crkve i zvonici, palače, uske ulice…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festival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Rapska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fijera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srednjovjekovni festival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ostala turistička mjesta –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Lopar</a:t>
            </a:r>
            <a:r>
              <a:rPr lang="hr-HR" altLang="sr-Latn-RS" sz="2200" b="1" dirty="0" smtClean="0"/>
              <a:t>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San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Marino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Goli otok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Sv. Grgur </a:t>
            </a:r>
            <a:r>
              <a:rPr lang="hr-HR" altLang="sr-Latn-RS" sz="2200" dirty="0" smtClean="0"/>
              <a:t>– kaznionice iz vremena Jugoslavije – sad se turistički koriste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923" y="1394206"/>
            <a:ext cx="487340" cy="162586"/>
          </a:xfrm>
          <a:prstGeom prst="rect">
            <a:avLst/>
          </a:prstGeom>
          <a:noFill/>
          <a:ln w="3810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6496791" y="2465988"/>
            <a:ext cx="402760" cy="216403"/>
          </a:xfrm>
          <a:prstGeom prst="rect">
            <a:avLst/>
          </a:prstGeom>
          <a:noFill/>
          <a:ln w="57150">
            <a:solidFill>
              <a:srgbClr val="ED0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Oval 2"/>
          <p:cNvSpPr/>
          <p:nvPr/>
        </p:nvSpPr>
        <p:spPr>
          <a:xfrm rot="1749584">
            <a:off x="6562660" y="921774"/>
            <a:ext cx="1286874" cy="645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8305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utazasvideo.com/uploads/articles/3f6f4d5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3264" y="50650"/>
            <a:ext cx="5715000" cy="4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rab-visit.com/UserDocsImages/fjera/foto%20novotny028.jpg?width=720&amp;height=425&amp;mode=crop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4" y="3641107"/>
            <a:ext cx="5345832" cy="315552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95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5574" y="2469807"/>
            <a:ext cx="8880921" cy="4305271"/>
            <a:chOff x="155574" y="2419007"/>
            <a:chExt cx="8880921" cy="4305271"/>
          </a:xfrm>
        </p:grpSpPr>
        <p:pic>
          <p:nvPicPr>
            <p:cNvPr id="13314" name="Picture 2" descr="http://www.adria-holidays.net/img/mh-super/kamp-san-marino-loparirab-hrvaska/san-marino-1-85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4" y="2419007"/>
              <a:ext cx="8880921" cy="430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9135" y="6431930"/>
              <a:ext cx="2108609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San Marino - </a:t>
              </a:r>
              <a:r>
                <a:rPr lang="hr-HR" dirty="0" err="1" smtClean="0">
                  <a:solidFill>
                    <a:schemeClr val="tx1"/>
                  </a:solidFill>
                </a:rPr>
                <a:t>Loapar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6" name="Picture 4" descr="http://www.lopar-sanmarino.net/elements/images/lopar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131" y="57324"/>
            <a:ext cx="6880365" cy="302433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90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290" r="52980" b="35537"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5615038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 uz Učku – strma obala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Opatija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Lovran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Opatija </a:t>
            </a:r>
            <a:r>
              <a:rPr lang="hr-HR" altLang="sr-Latn-RS" sz="2200" b="1" dirty="0" smtClean="0"/>
              <a:t>– </a:t>
            </a:r>
            <a:r>
              <a:rPr lang="hr-HR" altLang="sr-Latn-RS" sz="2200" dirty="0" smtClean="0"/>
              <a:t>počinje se razvijati sredinom 19. st – izgradnja </a:t>
            </a:r>
            <a:r>
              <a:rPr lang="hr-HR" altLang="sr-Latn-RS" sz="2200" b="1" dirty="0" smtClean="0"/>
              <a:t>Ville </a:t>
            </a:r>
            <a:r>
              <a:rPr lang="hr-HR" altLang="sr-Latn-RS" sz="2200" b="1" dirty="0" err="1" smtClean="0"/>
              <a:t>Angioline</a:t>
            </a:r>
            <a:endParaRPr lang="hr-HR" altLang="sr-Latn-RS" sz="2200" b="1" dirty="0" smtClean="0"/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„zimski Beč” </a:t>
            </a:r>
            <a:r>
              <a:rPr lang="hr-HR" altLang="sr-Latn-RS" sz="2200" dirty="0" smtClean="0"/>
              <a:t>– zimovalište austrijskih bogataša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nagli razvoj nakon 2. </a:t>
            </a:r>
            <a:r>
              <a:rPr lang="hr-HR" altLang="sr-Latn-RS" sz="2200" dirty="0" err="1" smtClean="0"/>
              <a:t>svj</a:t>
            </a:r>
            <a:r>
              <a:rPr lang="hr-HR" altLang="sr-Latn-RS" sz="2200" dirty="0" smtClean="0"/>
              <a:t> rata – grade se brojni hoteli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po broju posjetitelja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vodeće turističko mjesto Kvarnera</a:t>
            </a:r>
            <a:endParaRPr lang="hr-HR" altLang="sr-Latn-RS" sz="2200" dirty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Lovran</a:t>
            </a:r>
            <a:r>
              <a:rPr lang="hr-HR" altLang="sr-Latn-RS" sz="2200" dirty="0" smtClean="0"/>
              <a:t> – južno od Opatije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niz uređenih vila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festival marona (kestena)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opatijsko primorje ima razvijen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gastro</a:t>
            </a:r>
            <a:r>
              <a:rPr lang="hr-HR" altLang="sr-Latn-RS" sz="2200" dirty="0" smtClean="0"/>
              <a:t>,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wellnes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kongresni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turizam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Opatijsko primorje</a:t>
            </a:r>
            <a:endParaRPr lang="hr-HR" sz="3200" dirty="0"/>
          </a:p>
        </p:txBody>
      </p:sp>
      <p:sp>
        <p:nvSpPr>
          <p:cNvPr id="5" name="Freeform 4"/>
          <p:cNvSpPr/>
          <p:nvPr/>
        </p:nvSpPr>
        <p:spPr>
          <a:xfrm>
            <a:off x="6455916" y="942573"/>
            <a:ext cx="822430" cy="2183764"/>
          </a:xfrm>
          <a:custGeom>
            <a:avLst/>
            <a:gdLst>
              <a:gd name="connsiteX0" fmla="*/ 224284 w 822430"/>
              <a:gd name="connsiteY0" fmla="*/ 2162577 h 2183764"/>
              <a:gd name="connsiteX1" fmla="*/ 40134 w 822430"/>
              <a:gd name="connsiteY1" fmla="*/ 2080027 h 2183764"/>
              <a:gd name="connsiteX2" fmla="*/ 2034 w 822430"/>
              <a:gd name="connsiteY2" fmla="*/ 1794277 h 2183764"/>
              <a:gd name="connsiteX3" fmla="*/ 78234 w 822430"/>
              <a:gd name="connsiteY3" fmla="*/ 1311677 h 2183764"/>
              <a:gd name="connsiteX4" fmla="*/ 414784 w 822430"/>
              <a:gd name="connsiteY4" fmla="*/ 314727 h 2183764"/>
              <a:gd name="connsiteX5" fmla="*/ 675134 w 822430"/>
              <a:gd name="connsiteY5" fmla="*/ 3577 h 2183764"/>
              <a:gd name="connsiteX6" fmla="*/ 821184 w 822430"/>
              <a:gd name="connsiteY6" fmla="*/ 175027 h 2183764"/>
              <a:gd name="connsiteX7" fmla="*/ 732284 w 822430"/>
              <a:gd name="connsiteY7" fmla="*/ 606827 h 2183764"/>
              <a:gd name="connsiteX8" fmla="*/ 510034 w 822430"/>
              <a:gd name="connsiteY8" fmla="*/ 1178327 h 2183764"/>
              <a:gd name="connsiteX9" fmla="*/ 421134 w 822430"/>
              <a:gd name="connsiteY9" fmla="*/ 1705377 h 2183764"/>
              <a:gd name="connsiteX10" fmla="*/ 344934 w 822430"/>
              <a:gd name="connsiteY10" fmla="*/ 2162577 h 2183764"/>
              <a:gd name="connsiteX11" fmla="*/ 46484 w 822430"/>
              <a:gd name="connsiteY11" fmla="*/ 2086377 h 218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2430" h="2183764">
                <a:moveTo>
                  <a:pt x="224284" y="2162577"/>
                </a:moveTo>
                <a:cubicBezTo>
                  <a:pt x="150730" y="2151993"/>
                  <a:pt x="77176" y="2141410"/>
                  <a:pt x="40134" y="2080027"/>
                </a:cubicBezTo>
                <a:cubicBezTo>
                  <a:pt x="3092" y="2018644"/>
                  <a:pt x="-4316" y="1922335"/>
                  <a:pt x="2034" y="1794277"/>
                </a:cubicBezTo>
                <a:cubicBezTo>
                  <a:pt x="8384" y="1666219"/>
                  <a:pt x="9442" y="1558269"/>
                  <a:pt x="78234" y="1311677"/>
                </a:cubicBezTo>
                <a:cubicBezTo>
                  <a:pt x="147026" y="1065085"/>
                  <a:pt x="315301" y="532744"/>
                  <a:pt x="414784" y="314727"/>
                </a:cubicBezTo>
                <a:cubicBezTo>
                  <a:pt x="514267" y="96710"/>
                  <a:pt x="607401" y="26860"/>
                  <a:pt x="675134" y="3577"/>
                </a:cubicBezTo>
                <a:cubicBezTo>
                  <a:pt x="742867" y="-19706"/>
                  <a:pt x="811659" y="74485"/>
                  <a:pt x="821184" y="175027"/>
                </a:cubicBezTo>
                <a:cubicBezTo>
                  <a:pt x="830709" y="275569"/>
                  <a:pt x="784142" y="439610"/>
                  <a:pt x="732284" y="606827"/>
                </a:cubicBezTo>
                <a:cubicBezTo>
                  <a:pt x="680426" y="774044"/>
                  <a:pt x="561892" y="995235"/>
                  <a:pt x="510034" y="1178327"/>
                </a:cubicBezTo>
                <a:cubicBezTo>
                  <a:pt x="458176" y="1361419"/>
                  <a:pt x="448651" y="1541335"/>
                  <a:pt x="421134" y="1705377"/>
                </a:cubicBezTo>
                <a:cubicBezTo>
                  <a:pt x="393617" y="1869419"/>
                  <a:pt x="407376" y="2099077"/>
                  <a:pt x="344934" y="2162577"/>
                </a:cubicBezTo>
                <a:cubicBezTo>
                  <a:pt x="282492" y="2226077"/>
                  <a:pt x="148084" y="2130827"/>
                  <a:pt x="46484" y="2086377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7154632" y="1196752"/>
            <a:ext cx="648072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Opatija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29424" y="1635076"/>
            <a:ext cx="535596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Lovran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1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17812" y="103932"/>
            <a:ext cx="6839228" cy="3214438"/>
            <a:chOff x="971600" y="3573016"/>
            <a:chExt cx="6839228" cy="3214438"/>
          </a:xfrm>
        </p:grpSpPr>
        <p:pic>
          <p:nvPicPr>
            <p:cNvPr id="1030" name="Picture 6" descr="http://www.remisens.com/cms_media/web/listings/hotels-lovran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573016"/>
              <a:ext cx="6839228" cy="321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939229" y="6499422"/>
              <a:ext cx="849523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Lovran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496" y="3372494"/>
            <a:ext cx="9012168" cy="3388684"/>
            <a:chOff x="35496" y="3372494"/>
            <a:chExt cx="9012168" cy="3388684"/>
          </a:xfrm>
        </p:grpSpPr>
        <p:pic>
          <p:nvPicPr>
            <p:cNvPr id="1026" name="Picture 2" descr="http://media.visitopatija.net/cms_media/theme/destination/700x300/kvarne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236" y="3372494"/>
              <a:ext cx="8947428" cy="338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5496" y="6473146"/>
              <a:ext cx="93447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mtClean="0">
                  <a:solidFill>
                    <a:schemeClr val="tx1"/>
                  </a:solidFill>
                </a:rPr>
                <a:t>Opatija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7702" y="1637903"/>
            <a:ext cx="3880242" cy="2574498"/>
            <a:chOff x="88876" y="1637903"/>
            <a:chExt cx="3880242" cy="2574498"/>
          </a:xfrm>
        </p:grpSpPr>
        <p:pic>
          <p:nvPicPr>
            <p:cNvPr id="1028" name="Picture 4" descr="http://www.365danariviere.eu/assets/galleries/8/1opatija-riviera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2" y="1637903"/>
              <a:ext cx="3856926" cy="25744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8876" y="3924369"/>
              <a:ext cx="93447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Opatija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302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290" r="52980" b="35537"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7170309" y="738913"/>
            <a:ext cx="1790871" cy="1143227"/>
          </a:xfrm>
          <a:custGeom>
            <a:avLst/>
            <a:gdLst>
              <a:gd name="connsiteX0" fmla="*/ 1646031 w 1790871"/>
              <a:gd name="connsiteY0" fmla="*/ 1143227 h 1143227"/>
              <a:gd name="connsiteX1" fmla="*/ 1790811 w 1790871"/>
              <a:gd name="connsiteY1" fmla="*/ 983207 h 1143227"/>
              <a:gd name="connsiteX2" fmla="*/ 1653651 w 1790871"/>
              <a:gd name="connsiteY2" fmla="*/ 640307 h 1143227"/>
              <a:gd name="connsiteX3" fmla="*/ 1066911 w 1790871"/>
              <a:gd name="connsiteY3" fmla="*/ 350747 h 1143227"/>
              <a:gd name="connsiteX4" fmla="*/ 579231 w 1790871"/>
              <a:gd name="connsiteY4" fmla="*/ 99287 h 1143227"/>
              <a:gd name="connsiteX5" fmla="*/ 403971 w 1790871"/>
              <a:gd name="connsiteY5" fmla="*/ 227 h 1143227"/>
              <a:gd name="connsiteX6" fmla="*/ 76311 w 1790871"/>
              <a:gd name="connsiteY6" fmla="*/ 122147 h 1143227"/>
              <a:gd name="connsiteX7" fmla="*/ 15351 w 1790871"/>
              <a:gd name="connsiteY7" fmla="*/ 419327 h 1143227"/>
              <a:gd name="connsiteX8" fmla="*/ 297291 w 1790871"/>
              <a:gd name="connsiteY8" fmla="*/ 609827 h 1143227"/>
              <a:gd name="connsiteX9" fmla="*/ 899271 w 1790871"/>
              <a:gd name="connsiteY9" fmla="*/ 800327 h 1143227"/>
              <a:gd name="connsiteX10" fmla="*/ 1577451 w 1790871"/>
              <a:gd name="connsiteY10" fmla="*/ 1013687 h 1143227"/>
              <a:gd name="connsiteX11" fmla="*/ 1646031 w 1790871"/>
              <a:gd name="connsiteY11" fmla="*/ 1067027 h 11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871" h="1143227">
                <a:moveTo>
                  <a:pt x="1646031" y="1143227"/>
                </a:moveTo>
                <a:cubicBezTo>
                  <a:pt x="1717786" y="1105127"/>
                  <a:pt x="1789541" y="1067027"/>
                  <a:pt x="1790811" y="983207"/>
                </a:cubicBezTo>
                <a:cubicBezTo>
                  <a:pt x="1792081" y="899387"/>
                  <a:pt x="1774301" y="745717"/>
                  <a:pt x="1653651" y="640307"/>
                </a:cubicBezTo>
                <a:cubicBezTo>
                  <a:pt x="1533001" y="534897"/>
                  <a:pt x="1245981" y="440917"/>
                  <a:pt x="1066911" y="350747"/>
                </a:cubicBezTo>
                <a:cubicBezTo>
                  <a:pt x="887841" y="260577"/>
                  <a:pt x="689721" y="157707"/>
                  <a:pt x="579231" y="99287"/>
                </a:cubicBezTo>
                <a:cubicBezTo>
                  <a:pt x="468741" y="40867"/>
                  <a:pt x="487791" y="-3583"/>
                  <a:pt x="403971" y="227"/>
                </a:cubicBezTo>
                <a:cubicBezTo>
                  <a:pt x="320151" y="4037"/>
                  <a:pt x="141081" y="52297"/>
                  <a:pt x="76311" y="122147"/>
                </a:cubicBezTo>
                <a:cubicBezTo>
                  <a:pt x="11541" y="191997"/>
                  <a:pt x="-21479" y="338047"/>
                  <a:pt x="15351" y="419327"/>
                </a:cubicBezTo>
                <a:cubicBezTo>
                  <a:pt x="52181" y="500607"/>
                  <a:pt x="149971" y="546327"/>
                  <a:pt x="297291" y="609827"/>
                </a:cubicBezTo>
                <a:cubicBezTo>
                  <a:pt x="444611" y="673327"/>
                  <a:pt x="899271" y="800327"/>
                  <a:pt x="899271" y="800327"/>
                </a:cubicBezTo>
                <a:lnTo>
                  <a:pt x="1577451" y="1013687"/>
                </a:lnTo>
                <a:cubicBezTo>
                  <a:pt x="1701911" y="1058137"/>
                  <a:pt x="1673971" y="1062582"/>
                  <a:pt x="1646031" y="1067027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59"/>
            <a:ext cx="5615038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uglavnom ima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tranzitnu ulogu</a:t>
            </a:r>
            <a:r>
              <a:rPr lang="hr-HR" altLang="sr-Latn-RS" sz="2200" dirty="0" smtClean="0"/>
              <a:t>, turistički slabije iskorišteno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Rijeka, Kastav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Bakar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Rijeka </a:t>
            </a:r>
            <a:r>
              <a:rPr lang="hr-HR" altLang="sr-Latn-RS" sz="2200" b="1" dirty="0" smtClean="0"/>
              <a:t>– </a:t>
            </a:r>
            <a:r>
              <a:rPr lang="hr-HR" altLang="sr-Latn-RS" sz="2200" dirty="0" smtClean="0"/>
              <a:t>srednjovjekovna utvrda Trsat (marijansko svetište)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riječki karneval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Kastav</a:t>
            </a:r>
            <a:r>
              <a:rPr lang="hr-HR" altLang="sr-Latn-RS" sz="2200" dirty="0" smtClean="0"/>
              <a:t> – gradić sjeverno od Rijeke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srednjovjekovne zidine i crkva Sv. Trojstva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svečanost Bela </a:t>
            </a:r>
            <a:r>
              <a:rPr lang="hr-HR" altLang="sr-Latn-RS" sz="2200" dirty="0" err="1" smtClean="0"/>
              <a:t>nedeja</a:t>
            </a:r>
            <a:r>
              <a:rPr lang="hr-HR" altLang="sr-Latn-RS" sz="2200" dirty="0" smtClean="0"/>
              <a:t> (svečanost mladog vina)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Bakar</a:t>
            </a:r>
            <a:r>
              <a:rPr lang="hr-HR" altLang="sr-Latn-RS" sz="2200" dirty="0" smtClean="0"/>
              <a:t> – južno od Rijeke (bakarski zaljev)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slabije turistički </a:t>
            </a:r>
            <a:r>
              <a:rPr lang="hr-HR" altLang="sr-Latn-RS" sz="2200" dirty="0" smtClean="0"/>
              <a:t>iskorišten zbog </a:t>
            </a:r>
            <a:r>
              <a:rPr lang="hr-HR" altLang="sr-Latn-RS" sz="2200" dirty="0" smtClean="0"/>
              <a:t>rafinerije </a:t>
            </a:r>
            <a:r>
              <a:rPr lang="hr-HR" altLang="sr-Latn-RS" sz="2200" dirty="0" smtClean="0"/>
              <a:t>nafte u blizini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vinogradi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pjenušac Bakarska vodica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Riječko primorje</a:t>
            </a:r>
            <a:endParaRPr lang="hr-HR" sz="3200" dirty="0"/>
          </a:p>
        </p:txBody>
      </p:sp>
      <p:sp>
        <p:nvSpPr>
          <p:cNvPr id="26" name="Rectangle 25"/>
          <p:cNvSpPr/>
          <p:nvPr/>
        </p:nvSpPr>
        <p:spPr>
          <a:xfrm>
            <a:off x="7582047" y="1067025"/>
            <a:ext cx="589156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Rijeka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73850" y="649829"/>
            <a:ext cx="535596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Kastav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51414" y="1600222"/>
            <a:ext cx="486905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Bakar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6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13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Rijeka</a:t>
            </a:r>
            <a:endParaRPr lang="hr-HR" dirty="0"/>
          </a:p>
        </p:txBody>
      </p:sp>
      <p:pic>
        <p:nvPicPr>
          <p:cNvPr id="2052" name="Picture 4" descr="https://blogesnuek.files.wordpress.com/2013/01/panorama-rijek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7538" y="3250630"/>
            <a:ext cx="5204463" cy="34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utovnica.net/files/foto/rijecki-karneval-povork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95192"/>
            <a:ext cx="6323601" cy="31618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07504" y="2348880"/>
            <a:ext cx="4608512" cy="2657161"/>
            <a:chOff x="107504" y="2348880"/>
            <a:chExt cx="4608512" cy="2657161"/>
          </a:xfrm>
        </p:grpSpPr>
        <p:pic>
          <p:nvPicPr>
            <p:cNvPr id="3074" name="Picture 2" descr="http://www.mojarijeka.hr/repository/images/_variations/a/1/a1dfa36e2b8209d95dd2e79fbeca2970_gallery_lw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348880"/>
              <a:ext cx="4608512" cy="265716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07504" y="4718009"/>
              <a:ext cx="638259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Trsat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084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88970" y="2924944"/>
            <a:ext cx="8090662" cy="3844854"/>
            <a:chOff x="788970" y="2924944"/>
            <a:chExt cx="8090662" cy="3844854"/>
          </a:xfrm>
        </p:grpSpPr>
        <p:pic>
          <p:nvPicPr>
            <p:cNvPr id="2056" name="Picture 8" descr="http://images.opatija.net/rivijera/000031-01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924944"/>
              <a:ext cx="8052048" cy="38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88970" y="6481766"/>
              <a:ext cx="849523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Kastav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1520" y="208483"/>
            <a:ext cx="2880320" cy="4448875"/>
            <a:chOff x="251520" y="208483"/>
            <a:chExt cx="2880320" cy="4448875"/>
          </a:xfrm>
        </p:grpSpPr>
        <p:pic>
          <p:nvPicPr>
            <p:cNvPr id="2058" name="Picture 10" descr="https://croatiareviews.com/media/reviews/photos/original/6f/ed/c3/659-bakarska-vodica-67-1439211865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1520" y="208483"/>
              <a:ext cx="2880320" cy="444443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6051" y="4369326"/>
              <a:ext cx="2587757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Bakarska vodica - </a:t>
              </a:r>
              <a:r>
                <a:rPr lang="hr-HR" dirty="0" err="1" smtClean="0">
                  <a:solidFill>
                    <a:schemeClr val="tx1"/>
                  </a:solidFill>
                </a:rPr>
                <a:t>pjenišac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92028" y="80366"/>
            <a:ext cx="5544468" cy="3708674"/>
            <a:chOff x="3511674" y="80366"/>
            <a:chExt cx="5544468" cy="3708674"/>
          </a:xfrm>
        </p:grpSpPr>
        <p:pic>
          <p:nvPicPr>
            <p:cNvPr id="2060" name="Picture 12" descr="http://croatia.hr/Images/t900x600-8040/croatia_kvarner_bakar_002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674" y="80366"/>
              <a:ext cx="5544468" cy="370867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3511674" y="3501008"/>
              <a:ext cx="77229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Bakar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0790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3" t="8064" r="19908" b="33763"/>
          <a:stretch/>
        </p:blipFill>
        <p:spPr bwMode="auto">
          <a:xfrm>
            <a:off x="5610523" y="116631"/>
            <a:ext cx="3462251" cy="66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6476057" y="1536374"/>
            <a:ext cx="2126926" cy="1991829"/>
          </a:xfrm>
          <a:custGeom>
            <a:avLst/>
            <a:gdLst>
              <a:gd name="connsiteX0" fmla="*/ 275263 w 2126926"/>
              <a:gd name="connsiteY0" fmla="*/ 18106 h 1991829"/>
              <a:gd name="connsiteX1" fmla="*/ 61903 w 2126926"/>
              <a:gd name="connsiteY1" fmla="*/ 33346 h 1991829"/>
              <a:gd name="connsiteX2" fmla="*/ 23803 w 2126926"/>
              <a:gd name="connsiteY2" fmla="*/ 322906 h 1991829"/>
              <a:gd name="connsiteX3" fmla="*/ 389563 w 2126926"/>
              <a:gd name="connsiteY3" fmla="*/ 772486 h 1991829"/>
              <a:gd name="connsiteX4" fmla="*/ 884863 w 2126926"/>
              <a:gd name="connsiteY4" fmla="*/ 1283026 h 1991829"/>
              <a:gd name="connsiteX5" fmla="*/ 1486843 w 2126926"/>
              <a:gd name="connsiteY5" fmla="*/ 1747846 h 1991829"/>
              <a:gd name="connsiteX6" fmla="*/ 1974523 w 2126926"/>
              <a:gd name="connsiteY6" fmla="*/ 1991686 h 1991829"/>
              <a:gd name="connsiteX7" fmla="*/ 2119303 w 2126926"/>
              <a:gd name="connsiteY7" fmla="*/ 1717366 h 1991829"/>
              <a:gd name="connsiteX8" fmla="*/ 1784023 w 2126926"/>
              <a:gd name="connsiteY8" fmla="*/ 1382086 h 1991829"/>
              <a:gd name="connsiteX9" fmla="*/ 1090603 w 2126926"/>
              <a:gd name="connsiteY9" fmla="*/ 742006 h 1991829"/>
              <a:gd name="connsiteX10" fmla="*/ 481003 w 2126926"/>
              <a:gd name="connsiteY10" fmla="*/ 193366 h 1991829"/>
              <a:gd name="connsiteX11" fmla="*/ 206683 w 2126926"/>
              <a:gd name="connsiteY11" fmla="*/ 25726 h 1991829"/>
              <a:gd name="connsiteX12" fmla="*/ 115243 w 2126926"/>
              <a:gd name="connsiteY12" fmla="*/ 25726 h 19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6926" h="1991829">
                <a:moveTo>
                  <a:pt x="275263" y="18106"/>
                </a:moveTo>
                <a:cubicBezTo>
                  <a:pt x="189538" y="326"/>
                  <a:pt x="103813" y="-17454"/>
                  <a:pt x="61903" y="33346"/>
                </a:cubicBezTo>
                <a:cubicBezTo>
                  <a:pt x="19993" y="84146"/>
                  <a:pt x="-30807" y="199716"/>
                  <a:pt x="23803" y="322906"/>
                </a:cubicBezTo>
                <a:cubicBezTo>
                  <a:pt x="78413" y="446096"/>
                  <a:pt x="246053" y="612466"/>
                  <a:pt x="389563" y="772486"/>
                </a:cubicBezTo>
                <a:cubicBezTo>
                  <a:pt x="533073" y="932506"/>
                  <a:pt x="701983" y="1120466"/>
                  <a:pt x="884863" y="1283026"/>
                </a:cubicBezTo>
                <a:cubicBezTo>
                  <a:pt x="1067743" y="1445586"/>
                  <a:pt x="1305233" y="1629736"/>
                  <a:pt x="1486843" y="1747846"/>
                </a:cubicBezTo>
                <a:cubicBezTo>
                  <a:pt x="1668453" y="1865956"/>
                  <a:pt x="1869113" y="1996766"/>
                  <a:pt x="1974523" y="1991686"/>
                </a:cubicBezTo>
                <a:cubicBezTo>
                  <a:pt x="2079933" y="1986606"/>
                  <a:pt x="2151053" y="1818966"/>
                  <a:pt x="2119303" y="1717366"/>
                </a:cubicBezTo>
                <a:cubicBezTo>
                  <a:pt x="2087553" y="1615766"/>
                  <a:pt x="1955473" y="1544646"/>
                  <a:pt x="1784023" y="1382086"/>
                </a:cubicBezTo>
                <a:cubicBezTo>
                  <a:pt x="1612573" y="1219526"/>
                  <a:pt x="1307773" y="940126"/>
                  <a:pt x="1090603" y="742006"/>
                </a:cubicBezTo>
                <a:cubicBezTo>
                  <a:pt x="873433" y="543886"/>
                  <a:pt x="628323" y="312746"/>
                  <a:pt x="481003" y="193366"/>
                </a:cubicBezTo>
                <a:cubicBezTo>
                  <a:pt x="333683" y="73986"/>
                  <a:pt x="267643" y="53666"/>
                  <a:pt x="206683" y="25726"/>
                </a:cubicBezTo>
                <a:cubicBezTo>
                  <a:pt x="145723" y="-2214"/>
                  <a:pt x="130483" y="11756"/>
                  <a:pt x="115243" y="25726"/>
                </a:cubicBezTo>
              </a:path>
            </a:pathLst>
          </a:custGeom>
          <a:noFill/>
          <a:ln w="57150">
            <a:solidFill>
              <a:srgbClr val="0037DB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77884"/>
            <a:ext cx="5615038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od Bakarskog zaljeva do Novog Vinodolskog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err="1" smtClean="0"/>
              <a:t>flišna</a:t>
            </a:r>
            <a:r>
              <a:rPr lang="hr-HR" altLang="sr-Latn-RS" sz="2000" b="1" dirty="0" smtClean="0"/>
              <a:t> udolina </a:t>
            </a:r>
            <a:r>
              <a:rPr lang="hr-HR" altLang="sr-Latn-RS" sz="2000" dirty="0" smtClean="0"/>
              <a:t>– važna za priobalje – štiti od bure i izvorište pitke vode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važnija mjesta: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Crikvenica, Kraljevica, Selce </a:t>
            </a:r>
            <a:r>
              <a:rPr lang="hr-HR" altLang="sr-Latn-RS" sz="2000" dirty="0" smtClean="0"/>
              <a:t>i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Novi Vinodolski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Crikvenica </a:t>
            </a:r>
            <a:r>
              <a:rPr lang="hr-HR" altLang="sr-Latn-RS" sz="2000" dirty="0" smtClean="0"/>
              <a:t>– razvoj turizma počinje krajem 19. st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prostrana pješčana plaža s plitkim morem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najvažnije turističko središte između 2 rata (uz Dubrovnik)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razvijen kupališni, kongresni i </a:t>
            </a:r>
            <a:r>
              <a:rPr lang="hr-HR" altLang="sr-Latn-RS" sz="2000" dirty="0" err="1" smtClean="0"/>
              <a:t>wellness</a:t>
            </a:r>
            <a:r>
              <a:rPr lang="hr-HR" altLang="sr-Latn-RS" sz="2000" dirty="0" smtClean="0"/>
              <a:t> turizam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Kraljevica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– na ulazu u Bakarski zaljev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brodogradilište</a:t>
            </a:r>
          </a:p>
          <a:p>
            <a:pPr marL="616050" lvl="1" indent="-216000">
              <a:spcBef>
                <a:spcPts val="4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Stari i Novi grad Zrinskih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Selce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– zdravstveni turizam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000" b="1" dirty="0" smtClean="0">
                <a:solidFill>
                  <a:srgbClr val="FF0000"/>
                </a:solidFill>
              </a:rPr>
              <a:t>Novi Vinodolski</a:t>
            </a:r>
            <a:r>
              <a:rPr lang="hr-HR" altLang="sr-Latn-RS" sz="20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– ostatci rimske utvrde, kaštel, gotička crkvica, Vinodolski zakonik i rodna kuća braće Mažuranić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Crikveničko-vinodolsko primorje</a:t>
            </a:r>
            <a:endParaRPr lang="hr-HR" sz="3200" dirty="0"/>
          </a:p>
        </p:txBody>
      </p:sp>
      <p:sp>
        <p:nvSpPr>
          <p:cNvPr id="26" name="Rectangle 25"/>
          <p:cNvSpPr/>
          <p:nvPr/>
        </p:nvSpPr>
        <p:spPr>
          <a:xfrm>
            <a:off x="7565048" y="2564904"/>
            <a:ext cx="862584" cy="2214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Crikvenica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39393" y="3297788"/>
            <a:ext cx="1148099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Novi Vinodolski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6673" y="1638969"/>
            <a:ext cx="712879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Kraljevica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6296" y="2875796"/>
            <a:ext cx="442641" cy="182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Selce</a:t>
            </a:r>
            <a:endParaRPr lang="hr-H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08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13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712" y="3076720"/>
            <a:ext cx="7074148" cy="3638134"/>
            <a:chOff x="1436879" y="3197419"/>
            <a:chExt cx="7074148" cy="3638134"/>
          </a:xfrm>
        </p:grpSpPr>
        <p:pic>
          <p:nvPicPr>
            <p:cNvPr id="4100" name="Picture 4" descr="http://static.uniline-cdn.eu/images/destinations/kvarner/kraljevica/kraljevic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879" y="3197419"/>
              <a:ext cx="7074148" cy="3638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7380312" y="6547520"/>
              <a:ext cx="113071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Kraljevica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2993" y="116632"/>
            <a:ext cx="5579034" cy="3717032"/>
            <a:chOff x="69116" y="-27384"/>
            <a:chExt cx="5579034" cy="3717032"/>
          </a:xfrm>
        </p:grpSpPr>
        <p:pic>
          <p:nvPicPr>
            <p:cNvPr id="4098" name="Picture 2" descr="https://cdn.kroati.de/images/uploads/reisefuehrer/kroatien/kvarner/cirkvenica/crikvenica_luftaufnahme_04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6" y="-27384"/>
              <a:ext cx="5579034" cy="37170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9116" y="3401616"/>
              <a:ext cx="113724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Crikvenica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229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685</Words>
  <PresentationFormat>On-screen Show (4:3)</PresentationFormat>
  <Paragraphs>141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tema</vt:lpstr>
      <vt:lpstr>PowerPoint Presentation</vt:lpstr>
      <vt:lpstr>Kvarner</vt:lpstr>
      <vt:lpstr>Opatijsko primorje</vt:lpstr>
      <vt:lpstr>PowerPoint Presentation</vt:lpstr>
      <vt:lpstr>Riječko primorje</vt:lpstr>
      <vt:lpstr>Rijeka</vt:lpstr>
      <vt:lpstr>PowerPoint Presentation</vt:lpstr>
      <vt:lpstr>Crikveničko-vinodolsko primorje</vt:lpstr>
      <vt:lpstr>PowerPoint Presentation</vt:lpstr>
      <vt:lpstr>PowerPoint Presentation</vt:lpstr>
      <vt:lpstr>Kvarnerski otoci</vt:lpstr>
      <vt:lpstr>Cres</vt:lpstr>
      <vt:lpstr>PowerPoint Presentation</vt:lpstr>
      <vt:lpstr>PowerPoint Presentation</vt:lpstr>
      <vt:lpstr>Lošinj</vt:lpstr>
      <vt:lpstr>PowerPoint Presentation</vt:lpstr>
      <vt:lpstr>Krk</vt:lpstr>
      <vt:lpstr>PowerPoint Presentation</vt:lpstr>
      <vt:lpstr>PowerPoint Presentation</vt:lpstr>
      <vt:lpstr>Rab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015 Kvarner</dc:title>
  <dc:subject>Turistička geografija</dc:subject>
  <dc:creator>Danijel Gavranović</dc:creator>
  <dcterms:created xsi:type="dcterms:W3CDTF">2014-11-03T22:50:04Z</dcterms:created>
  <dcterms:modified xsi:type="dcterms:W3CDTF">2017-03-28T13:26:54Z</dcterms:modified>
</cp:coreProperties>
</file>